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E3E7B010-5B11-44E9-AE2F-72092E0ED66B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7B12BB1A-BEEB-49F1-9356-E9F76A65905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8451221D-B0B2-482E-AE75-785AA3A13A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624E0D9-59EC-4743-A318-841EB10482DD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8;p3"/>
          <p:cNvSpPr/>
          <p:nvPr/>
        </p:nvSpPr>
        <p:spPr>
          <a:xfrm>
            <a:off x="0" y="4656240"/>
            <a:ext cx="12191040" cy="22291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Google Shape;19;p3"/>
          <p:cNvSpPr/>
          <p:nvPr/>
        </p:nvSpPr>
        <p:spPr>
          <a:xfrm>
            <a:off x="0" y="3600"/>
            <a:ext cx="12191040" cy="18583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Google Shape;20;p3"/>
          <p:cNvSpPr/>
          <p:nvPr/>
        </p:nvSpPr>
        <p:spPr>
          <a:xfrm>
            <a:off x="3453120" y="5102280"/>
            <a:ext cx="1389600" cy="1390320"/>
          </a:xfrm>
          <a:prstGeom prst="ellipse">
            <a:avLst/>
          </a:pr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66;p2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440" cy="97056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68;p21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169;p21"/>
          <p:cNvSpPr/>
          <p:nvPr/>
        </p:nvSpPr>
        <p:spPr>
          <a:xfrm>
            <a:off x="54720" y="2670120"/>
            <a:ext cx="1208196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91" name="Google Shape;170;p21"/>
          <p:cNvSpPr/>
          <p:nvPr/>
        </p:nvSpPr>
        <p:spPr>
          <a:xfrm>
            <a:off x="152280" y="152280"/>
            <a:ext cx="12191040" cy="18583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284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7000" y="0"/>
            <a:ext cx="12309120" cy="685692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85;p 2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схемы БД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4" name=""/>
          <p:cNvSpPr txBox="1"/>
          <p:nvPr/>
        </p:nvSpPr>
        <p:spPr>
          <a:xfrm>
            <a:off x="1080000" y="1341720"/>
            <a:ext cx="3600000" cy="97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MS SQL (125 таблиц)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008000" y="2052000"/>
            <a:ext cx="3152880" cy="423864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4644000" y="3960000"/>
            <a:ext cx="18000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 txBox="1"/>
          <p:nvPr/>
        </p:nvSpPr>
        <p:spPr>
          <a:xfrm>
            <a:off x="7428240" y="1362960"/>
            <a:ext cx="1931760" cy="97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Postgres: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6919920" y="1980000"/>
            <a:ext cx="3448080" cy="430524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 txBox="1"/>
          <p:nvPr/>
        </p:nvSpPr>
        <p:spPr>
          <a:xfrm>
            <a:off x="4320000" y="3049920"/>
            <a:ext cx="2520000" cy="1090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Скрипт создания анологичной схемы данных в PostgreSQL</a:t>
            </a:r>
            <a:endParaRPr b="0" lang="ru-RU" sz="1600" spc="-1" strike="noStrike">
              <a:latin typeface="Arial"/>
            </a:endParaRPr>
          </a:p>
          <a:p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284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9120" cy="685692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285;p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данных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2" name=""/>
          <p:cNvSpPr txBox="1"/>
          <p:nvPr/>
        </p:nvSpPr>
        <p:spPr>
          <a:xfrm>
            <a:off x="720000" y="1413720"/>
            <a:ext cx="9360000" cy="25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данных осуществляется чере csv-фалы.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отдельной таблицы: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COPY 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 tablename.Name +</a:t>
            </a:r>
            <a:endParaRPr b="0" lang="ru-RU" sz="950" spc="-1" strike="noStrike">
              <a:latin typeface="Arial"/>
            </a:endParaRPr>
          </a:p>
          <a:p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FROM '"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 csvfileName + </a:t>
            </a:r>
            <a:r>
              <a:rPr b="0" lang="en-US" sz="950" spc="-1" strike="noStrike">
                <a:solidFill>
                  <a:srgbClr val="a31515"/>
                </a:solidFill>
                <a:latin typeface="Cascadia Mono"/>
                <a:ea typeface="Cascadia Mono"/>
              </a:rPr>
              <a:t>"'"</a:t>
            </a:r>
            <a:r>
              <a:rPr b="0" lang="en-US" sz="950" spc="-1" strike="noStrike">
                <a:solidFill>
                  <a:srgbClr val="000000"/>
                </a:solidFill>
                <a:latin typeface="Cascadia Mono"/>
                <a:ea typeface="Cascadia Mono"/>
              </a:rPr>
              <a:t> +</a:t>
            </a:r>
            <a:endParaRPr b="0" lang="ru-RU" sz="950" spc="-1" strike="noStrike">
              <a:latin typeface="Arial"/>
            </a:endParaRPr>
          </a:p>
          <a:p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 </a:t>
            </a:r>
            <a:r>
              <a:rPr b="0" lang="en-US" sz="950" spc="-1" strike="noStrike">
                <a:solidFill>
                  <a:srgbClr val="800000"/>
                </a:solidFill>
                <a:latin typeface="Cascadia Mono"/>
                <a:ea typeface="Cascadia Mono"/>
              </a:rPr>
              <a:t>DELIMITER ',' CSV QUOTE '''' NULL AS 'Null' header ;</a:t>
            </a:r>
            <a:endParaRPr b="0" lang="ru-RU" sz="950" spc="-1" strike="noStrike">
              <a:latin typeface="Arial"/>
            </a:endParaRPr>
          </a:p>
          <a:p>
            <a:endParaRPr b="0" lang="ru-RU" sz="950" spc="-1" strike="noStrike">
              <a:latin typeface="Arial"/>
            </a:endParaRPr>
          </a:p>
          <a:p>
            <a:endParaRPr b="0" lang="ru-RU" sz="9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БД размером 8 ГБ заняла 24 мин.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284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9120" cy="685692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285;p 3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720000" y="1413720"/>
            <a:ext cx="9360000" cy="186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57 хранимых процедур и функций.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Инструмента для миграции ХП и функций я не нашел. Поэтому пришлось переписывать каждую «вручную»</a:t>
            </a:r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  <a:p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294;p30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95;p30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Google Shape;296;p30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297;p30"/>
          <p:cNvSpPr/>
          <p:nvPr/>
        </p:nvSpPr>
        <p:spPr>
          <a:xfrm>
            <a:off x="54720" y="2603160"/>
            <a:ext cx="12081600" cy="129528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4160" cy="52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5221080" y="593532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5221080" y="628056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77;p22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178;p22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9;p22"/>
          <p:cNvSpPr/>
          <p:nvPr/>
        </p:nvSpPr>
        <p:spPr>
          <a:xfrm>
            <a:off x="54720" y="2080440"/>
            <a:ext cx="1208196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96" name="Google Shape;180;p22"/>
          <p:cNvSpPr/>
          <p:nvPr/>
        </p:nvSpPr>
        <p:spPr>
          <a:xfrm>
            <a:off x="0" y="3341520"/>
            <a:ext cx="121363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97" name="Google Shape;181;p22"/>
          <p:cNvSpPr/>
          <p:nvPr/>
        </p:nvSpPr>
        <p:spPr>
          <a:xfrm>
            <a:off x="5409000" y="3376800"/>
            <a:ext cx="324000" cy="27972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90320" cy="63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Приложение на C# для миграции данных и хранимых процедур из MS SQL в PostgreSQL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4160" cy="52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221080" y="628056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97;p24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5" name="Google Shape;198;p24"/>
          <p:cNvSpPr/>
          <p:nvPr/>
        </p:nvSpPr>
        <p:spPr>
          <a:xfrm>
            <a:off x="1882800" y="1608120"/>
            <a:ext cx="7128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" name="Google Shape;199;p24"/>
          <p:cNvGrpSpPr/>
          <p:nvPr/>
        </p:nvGrpSpPr>
        <p:grpSpPr>
          <a:xfrm>
            <a:off x="2665800" y="1762560"/>
            <a:ext cx="6943320" cy="2771280"/>
            <a:chOff x="2665800" y="1762560"/>
            <a:chExt cx="6943320" cy="2771280"/>
          </a:xfrm>
        </p:grpSpPr>
        <p:sp>
          <p:nvSpPr>
            <p:cNvPr id="107" name="Google Shape;200;p24"/>
            <p:cNvSpPr/>
            <p:nvPr/>
          </p:nvSpPr>
          <p:spPr>
            <a:xfrm>
              <a:off x="2665800" y="17625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Google Shape;201;p24"/>
            <p:cNvSpPr/>
            <p:nvPr/>
          </p:nvSpPr>
          <p:spPr>
            <a:xfrm>
              <a:off x="2692440" y="17773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09" name="Google Shape;202;p24"/>
            <p:cNvSpPr/>
            <p:nvPr/>
          </p:nvSpPr>
          <p:spPr>
            <a:xfrm rot="5400000">
              <a:off x="6044400" y="218772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Google Shape;203;p24"/>
            <p:cNvSpPr/>
            <p:nvPr/>
          </p:nvSpPr>
          <p:spPr>
            <a:xfrm>
              <a:off x="6015240" y="229788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204;p24"/>
            <p:cNvSpPr/>
            <p:nvPr/>
          </p:nvSpPr>
          <p:spPr>
            <a:xfrm>
              <a:off x="2665800" y="25185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205;p24"/>
            <p:cNvSpPr/>
            <p:nvPr/>
          </p:nvSpPr>
          <p:spPr>
            <a:xfrm>
              <a:off x="2692440" y="25333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3" name="Google Shape;206;p24"/>
            <p:cNvSpPr/>
            <p:nvPr/>
          </p:nvSpPr>
          <p:spPr>
            <a:xfrm rot="5400000">
              <a:off x="6044400" y="29440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Google Shape;207;p24"/>
            <p:cNvSpPr/>
            <p:nvPr/>
          </p:nvSpPr>
          <p:spPr>
            <a:xfrm>
              <a:off x="6015240" y="30542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Google Shape;208;p24"/>
            <p:cNvSpPr/>
            <p:nvPr/>
          </p:nvSpPr>
          <p:spPr>
            <a:xfrm>
              <a:off x="2700720" y="3274560"/>
              <a:ext cx="687348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Google Shape;209;p24"/>
            <p:cNvSpPr/>
            <p:nvPr/>
          </p:nvSpPr>
          <p:spPr>
            <a:xfrm>
              <a:off x="2727360" y="3289320"/>
              <a:ext cx="682020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7" name="Google Shape;210;p24"/>
            <p:cNvSpPr/>
            <p:nvPr/>
          </p:nvSpPr>
          <p:spPr>
            <a:xfrm rot="5400000">
              <a:off x="6044400" y="37000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211;p24"/>
            <p:cNvSpPr/>
            <p:nvPr/>
          </p:nvSpPr>
          <p:spPr>
            <a:xfrm>
              <a:off x="6015240" y="38102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Google Shape;212;p24"/>
            <p:cNvSpPr/>
            <p:nvPr/>
          </p:nvSpPr>
          <p:spPr>
            <a:xfrm>
              <a:off x="2693520" y="4030920"/>
              <a:ext cx="688788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Google Shape;213;p24"/>
            <p:cNvSpPr/>
            <p:nvPr/>
          </p:nvSpPr>
          <p:spPr>
            <a:xfrm>
              <a:off x="2720160" y="4045680"/>
              <a:ext cx="683460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21" name="Google Shape;214;p24"/>
          <p:cNvGrpSpPr/>
          <p:nvPr/>
        </p:nvGrpSpPr>
        <p:grpSpPr>
          <a:xfrm>
            <a:off x="2730240" y="4600440"/>
            <a:ext cx="6943320" cy="1497240"/>
            <a:chOff x="2730240" y="4600440"/>
            <a:chExt cx="6943320" cy="1497240"/>
          </a:xfrm>
        </p:grpSpPr>
        <p:sp>
          <p:nvSpPr>
            <p:cNvPr id="122" name="Google Shape;215;p24"/>
            <p:cNvSpPr/>
            <p:nvPr/>
          </p:nvSpPr>
          <p:spPr>
            <a:xfrm>
              <a:off x="2730240" y="483840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Google Shape;216;p24"/>
            <p:cNvSpPr/>
            <p:nvPr/>
          </p:nvSpPr>
          <p:spPr>
            <a:xfrm>
              <a:off x="2756880" y="485316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4" name="Google Shape;217;p24"/>
            <p:cNvSpPr/>
            <p:nvPr/>
          </p:nvSpPr>
          <p:spPr>
            <a:xfrm rot="5400000">
              <a:off x="6109200" y="526392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Google Shape;218;p24"/>
            <p:cNvSpPr/>
            <p:nvPr/>
          </p:nvSpPr>
          <p:spPr>
            <a:xfrm>
              <a:off x="6079680" y="537408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219;p24"/>
            <p:cNvSpPr/>
            <p:nvPr/>
          </p:nvSpPr>
          <p:spPr>
            <a:xfrm>
              <a:off x="2730240" y="55947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220;p24"/>
            <p:cNvSpPr/>
            <p:nvPr/>
          </p:nvSpPr>
          <p:spPr>
            <a:xfrm>
              <a:off x="2756880" y="56095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8" name="Google Shape;221;p24"/>
            <p:cNvSpPr/>
            <p:nvPr/>
          </p:nvSpPr>
          <p:spPr>
            <a:xfrm rot="5400000">
              <a:off x="6109200" y="44902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222;p24"/>
            <p:cNvSpPr/>
            <p:nvPr/>
          </p:nvSpPr>
          <p:spPr>
            <a:xfrm>
              <a:off x="6079680" y="46004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28;p25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32" name="Google Shape;229;p25"/>
          <p:cNvSpPr/>
          <p:nvPr/>
        </p:nvSpPr>
        <p:spPr>
          <a:xfrm>
            <a:off x="2340720" y="171216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Google Shape;230;p25"/>
          <p:cNvSpPr/>
          <p:nvPr/>
        </p:nvSpPr>
        <p:spPr>
          <a:xfrm>
            <a:off x="2566800" y="186732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4" name="Google Shape;231;p25"/>
          <p:cNvSpPr/>
          <p:nvPr/>
        </p:nvSpPr>
        <p:spPr>
          <a:xfrm>
            <a:off x="3244680" y="202104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 полученных на текущем курсе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5" name="Google Shape;232;p25"/>
          <p:cNvSpPr/>
          <p:nvPr/>
        </p:nvSpPr>
        <p:spPr>
          <a:xfrm>
            <a:off x="2340720" y="330480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Google Shape;233;p25"/>
          <p:cNvSpPr/>
          <p:nvPr/>
        </p:nvSpPr>
        <p:spPr>
          <a:xfrm>
            <a:off x="2566800" y="34599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7" name="Google Shape;234;p25"/>
          <p:cNvSpPr/>
          <p:nvPr/>
        </p:nvSpPr>
        <p:spPr>
          <a:xfrm>
            <a:off x="3244680" y="3459960"/>
            <a:ext cx="639000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Мигрировать схему данных, данные, хранимые процедуры и функции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8" name="Google Shape;235;p25"/>
          <p:cNvSpPr/>
          <p:nvPr/>
        </p:nvSpPr>
        <p:spPr>
          <a:xfrm>
            <a:off x="2340720" y="500220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" name="Google Shape;236;p25"/>
          <p:cNvSpPr/>
          <p:nvPr/>
        </p:nvSpPr>
        <p:spPr>
          <a:xfrm>
            <a:off x="3244680" y="549108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Автоматизировать процесс миграции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0" name="Google Shape;237;p25"/>
          <p:cNvSpPr/>
          <p:nvPr/>
        </p:nvSpPr>
        <p:spPr>
          <a:xfrm>
            <a:off x="2566800" y="51573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800" y="792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43;p26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3" name="Google Shape;244;p26"/>
          <p:cNvSpPr/>
          <p:nvPr/>
        </p:nvSpPr>
        <p:spPr>
          <a:xfrm>
            <a:off x="7507440" y="2431800"/>
            <a:ext cx="245700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4" name="Google Shape;245;p26"/>
          <p:cNvSpPr/>
          <p:nvPr/>
        </p:nvSpPr>
        <p:spPr>
          <a:xfrm>
            <a:off x="3554280" y="4678560"/>
            <a:ext cx="236952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246;p26"/>
          <p:cNvSpPr/>
          <p:nvPr/>
        </p:nvSpPr>
        <p:spPr>
          <a:xfrm>
            <a:off x="6235920" y="4678560"/>
            <a:ext cx="236952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247;p26"/>
          <p:cNvSpPr/>
          <p:nvPr/>
        </p:nvSpPr>
        <p:spPr>
          <a:xfrm>
            <a:off x="3117600" y="151596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Google Shape;248;p26"/>
          <p:cNvSpPr/>
          <p:nvPr/>
        </p:nvSpPr>
        <p:spPr>
          <a:xfrm>
            <a:off x="3323880" y="145044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8" name="Google Shape;249;p26"/>
          <p:cNvSpPr/>
          <p:nvPr/>
        </p:nvSpPr>
        <p:spPr>
          <a:xfrm>
            <a:off x="3817080" y="1584720"/>
            <a:ext cx="531576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схемы данных из MS SQL в PostgreSQL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49" name="Google Shape;250;p26"/>
          <p:cNvSpPr/>
          <p:nvPr/>
        </p:nvSpPr>
        <p:spPr>
          <a:xfrm>
            <a:off x="3117240" y="248940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" name="Google Shape;251;p26"/>
          <p:cNvSpPr/>
          <p:nvPr/>
        </p:nvSpPr>
        <p:spPr>
          <a:xfrm>
            <a:off x="3323880" y="242640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1" name="Google Shape;252;p26"/>
          <p:cNvSpPr/>
          <p:nvPr/>
        </p:nvSpPr>
        <p:spPr>
          <a:xfrm>
            <a:off x="3817080" y="2570400"/>
            <a:ext cx="531576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хранимых процедур и функций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2" name="Google Shape;253;p26"/>
          <p:cNvSpPr/>
          <p:nvPr/>
        </p:nvSpPr>
        <p:spPr>
          <a:xfrm>
            <a:off x="3323880" y="33825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254;p26"/>
          <p:cNvSpPr/>
          <p:nvPr/>
        </p:nvSpPr>
        <p:spPr>
          <a:xfrm>
            <a:off x="3817080" y="3551040"/>
            <a:ext cx="531576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Google Shape;255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250;p 1"/>
          <p:cNvSpPr/>
          <p:nvPr/>
        </p:nvSpPr>
        <p:spPr>
          <a:xfrm>
            <a:off x="3117240" y="347904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3240000" y="3369240"/>
            <a:ext cx="604080" cy="9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3816000" y="3443040"/>
            <a:ext cx="5543640" cy="8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на .Net Core C#-приложение, запускающее скрипты и выполняещее миграцию данных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60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61;p27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0" name="Google Shape;262;p27"/>
          <p:cNvSpPr/>
          <p:nvPr/>
        </p:nvSpPr>
        <p:spPr>
          <a:xfrm>
            <a:off x="7507440" y="2431800"/>
            <a:ext cx="245700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1" name="Google Shape;263;p27"/>
          <p:cNvSpPr/>
          <p:nvPr/>
        </p:nvSpPr>
        <p:spPr>
          <a:xfrm>
            <a:off x="3554280" y="4678560"/>
            <a:ext cx="236952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264;p27"/>
          <p:cNvSpPr/>
          <p:nvPr/>
        </p:nvSpPr>
        <p:spPr>
          <a:xfrm>
            <a:off x="6235920" y="4678560"/>
            <a:ext cx="2369520" cy="13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265;p27"/>
          <p:cNvSpPr/>
          <p:nvPr/>
        </p:nvSpPr>
        <p:spPr>
          <a:xfrm>
            <a:off x="3117600" y="151596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27"/>
          <p:cNvSpPr/>
          <p:nvPr/>
        </p:nvSpPr>
        <p:spPr>
          <a:xfrm>
            <a:off x="3323880" y="145044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5" name="Google Shape;267;p27"/>
          <p:cNvSpPr/>
          <p:nvPr/>
        </p:nvSpPr>
        <p:spPr>
          <a:xfrm>
            <a:off x="3817080" y="176472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.Net Core, C#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6" name="Google Shape;268;p27"/>
          <p:cNvSpPr/>
          <p:nvPr/>
        </p:nvSpPr>
        <p:spPr>
          <a:xfrm>
            <a:off x="3117600" y="248940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27"/>
          <p:cNvSpPr/>
          <p:nvPr/>
        </p:nvSpPr>
        <p:spPr>
          <a:xfrm>
            <a:off x="3323880" y="242640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8" name="Google Shape;270;p27"/>
          <p:cNvSpPr/>
          <p:nvPr/>
        </p:nvSpPr>
        <p:spPr>
          <a:xfrm>
            <a:off x="3817080" y="2549520"/>
            <a:ext cx="5316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Avalonia UI – кросплатформенная реализации GUI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69" name="Google Shape;271;p27"/>
          <p:cNvSpPr/>
          <p:nvPr/>
        </p:nvSpPr>
        <p:spPr>
          <a:xfrm>
            <a:off x="3323880" y="338256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272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68;p 1"/>
          <p:cNvSpPr/>
          <p:nvPr/>
        </p:nvSpPr>
        <p:spPr>
          <a:xfrm>
            <a:off x="3128040" y="349200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3240000" y="3382560"/>
            <a:ext cx="604080" cy="9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807000" y="3564000"/>
            <a:ext cx="5372640" cy="6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ADO.NET, Npgsql – доступ к БД MS SQL, PostgreSQL в .Net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7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278;p28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6" name="Google Shape;279;p28"/>
          <p:cNvSpPr/>
          <p:nvPr/>
        </p:nvSpPr>
        <p:spPr>
          <a:xfrm>
            <a:off x="293400" y="1517760"/>
            <a:ext cx="10751400" cy="49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br/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7638480" cy="520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28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9120" cy="685692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85;p29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(схема БД)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0" name="Google Shape;286;p29"/>
          <p:cNvSpPr/>
          <p:nvPr/>
        </p:nvSpPr>
        <p:spPr>
          <a:xfrm>
            <a:off x="3288240" y="1164600"/>
            <a:ext cx="6791400" cy="56232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454400" y="1164600"/>
            <a:ext cx="9345240" cy="562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1124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2023-02-13T17:50:24Z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